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09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6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77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7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479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9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6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4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2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0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8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5EC4-42D1-4E91-AB0D-EF4BA2506570}" type="datetimeFigureOut">
              <a:rPr lang="en-US" smtClean="0"/>
              <a:t>12/5/2014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9EF8-92B5-4438-94F8-90F031E57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2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71800" y="76200"/>
            <a:ext cx="3200400" cy="381000"/>
          </a:xfr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/>
              <a:t>Mesa College Diversity Committee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0" y="177224"/>
            <a:ext cx="190500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Objectives for 2014-15 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7696200" y="6627168"/>
            <a:ext cx="9766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 smtClean="0"/>
              <a:t>Revised </a:t>
            </a:r>
            <a:r>
              <a:rPr lang="en-US" sz="900" i="1" dirty="0" smtClean="0"/>
              <a:t>12-5-14</a:t>
            </a:r>
            <a:endParaRPr lang="en-US" sz="9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" y="408801"/>
            <a:ext cx="8229600" cy="2042012"/>
            <a:chOff x="533400" y="595193"/>
            <a:chExt cx="8229600" cy="2042012"/>
          </a:xfrm>
        </p:grpSpPr>
        <p:sp>
          <p:nvSpPr>
            <p:cNvPr id="7" name="TextBox 6"/>
            <p:cNvSpPr txBox="1"/>
            <p:nvPr/>
          </p:nvSpPr>
          <p:spPr>
            <a:xfrm>
              <a:off x="533400" y="872192"/>
              <a:ext cx="7010400" cy="1615827"/>
            </a:xfrm>
            <a:prstGeom prst="rect">
              <a:avLst/>
            </a:prstGeom>
            <a:solidFill>
              <a:schemeClr val="bg2">
                <a:lumMod val="90000"/>
                <a:alpha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1. </a:t>
              </a:r>
              <a:r>
                <a:rPr lang="en-US" sz="900" dirty="0" smtClean="0"/>
                <a:t> </a:t>
              </a:r>
              <a:r>
                <a:rPr lang="en-US" sz="1100" dirty="0" smtClean="0"/>
                <a:t>Expand </a:t>
              </a:r>
              <a:r>
                <a:rPr lang="en-US" sz="1100" dirty="0" smtClean="0"/>
                <a:t>Membership of the Diversity Committee to be More Reflective of the Student Body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2 </a:t>
              </a:r>
              <a:r>
                <a:rPr lang="en-US" sz="900" dirty="0" smtClean="0"/>
                <a:t>. </a:t>
              </a:r>
              <a:r>
                <a:rPr lang="en-US" sz="1100" dirty="0" smtClean="0"/>
                <a:t>Refine </a:t>
              </a:r>
              <a:r>
                <a:rPr lang="en-US" sz="1100" dirty="0" smtClean="0"/>
                <a:t>Diversity Committee Values, Vision, Mission</a:t>
              </a:r>
              <a:r>
                <a:rPr lang="en-US" sz="1100" dirty="0"/>
                <a:t> </a:t>
              </a:r>
              <a:r>
                <a:rPr lang="en-US" sz="1100" dirty="0" smtClean="0"/>
                <a:t>&amp; Goals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3. Set </a:t>
              </a:r>
              <a:r>
                <a:rPr lang="en-US" sz="1100" dirty="0" smtClean="0"/>
                <a:t>Committee Objectives for 2014-15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4. Apply </a:t>
              </a:r>
              <a:r>
                <a:rPr lang="en-US" sz="1100" dirty="0"/>
                <a:t>for Grants to Fund Activities &amp; Events / Establish a Budget 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5. Oversee </a:t>
              </a:r>
              <a:r>
                <a:rPr lang="en-US" sz="1100" dirty="0" smtClean="0"/>
                <a:t>Committee Efforts </a:t>
              </a:r>
              <a:r>
                <a:rPr lang="en-US" sz="1100" dirty="0"/>
                <a:t>in Marketing, Website Improvement &amp; Personal/Professional Development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6. Establish </a:t>
              </a:r>
              <a:r>
                <a:rPr lang="en-US" sz="1100" dirty="0" smtClean="0"/>
                <a:t>Liaisons w/individuals or groups </a:t>
              </a:r>
              <a:r>
                <a:rPr lang="en-US" sz="1100" dirty="0" smtClean="0"/>
                <a:t>on/off-campus </a:t>
              </a:r>
              <a:r>
                <a:rPr lang="en-US" sz="1100" dirty="0" smtClean="0"/>
                <a:t>supporting Diversity, Equity, Inclusion </a:t>
              </a:r>
              <a:r>
                <a:rPr lang="en-US" sz="1100" dirty="0" smtClean="0"/>
                <a:t>&amp;Success</a:t>
              </a:r>
              <a:endParaRPr lang="en-US" sz="1100" dirty="0" smtClean="0"/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7. Establish </a:t>
              </a:r>
              <a:r>
                <a:rPr lang="en-US" sz="1100" dirty="0" smtClean="0"/>
                <a:t>Channels for Regular Communication to all Constituents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8. Establish </a:t>
              </a:r>
              <a:r>
                <a:rPr lang="en-US" sz="1100" dirty="0"/>
                <a:t>Direction </a:t>
              </a:r>
              <a:r>
                <a:rPr lang="en-US" sz="1100" dirty="0" smtClean="0"/>
                <a:t>and Scope </a:t>
              </a:r>
              <a:r>
                <a:rPr lang="en-US" sz="1100" dirty="0"/>
                <a:t>of </a:t>
              </a:r>
              <a:r>
                <a:rPr lang="en-US" sz="1100" dirty="0" smtClean="0"/>
                <a:t>Research in Concert with Equity Initiatives</a:t>
              </a:r>
              <a:endParaRPr lang="en-US" sz="1100" dirty="0"/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9. Analyze</a:t>
              </a:r>
              <a:r>
                <a:rPr lang="en-US" sz="1100" dirty="0" smtClean="0"/>
                <a:t>, Advise &amp; Develop Action Plans Integrating </a:t>
              </a:r>
              <a:r>
                <a:rPr lang="en-US" sz="1100" dirty="0"/>
                <a:t>Research Results </a:t>
              </a:r>
              <a:r>
                <a:rPr lang="en-US" sz="900" i="1" dirty="0"/>
                <a:t>(e.g., </a:t>
              </a:r>
              <a:r>
                <a:rPr lang="en-US" sz="900" i="1" dirty="0" smtClean="0"/>
                <a:t>Student </a:t>
              </a:r>
              <a:r>
                <a:rPr lang="en-US" sz="900" i="1" dirty="0" smtClean="0"/>
                <a:t>Survey or </a:t>
              </a:r>
              <a:r>
                <a:rPr lang="en-US" sz="900" i="1" dirty="0" smtClean="0"/>
                <a:t>2013-14 </a:t>
              </a:r>
              <a:r>
                <a:rPr lang="en-US" sz="900" i="1" dirty="0" smtClean="0"/>
                <a:t>Climate </a:t>
              </a:r>
              <a:r>
                <a:rPr lang="en-US" sz="900" i="1" dirty="0"/>
                <a:t>Survey</a:t>
              </a:r>
              <a:r>
                <a:rPr lang="en-US" sz="900" i="1" dirty="0" smtClean="0"/>
                <a:t>)</a:t>
              </a:r>
              <a:endParaRPr lang="en-US" sz="900" i="1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96200" y="990600"/>
              <a:ext cx="1066800" cy="1646605"/>
              <a:chOff x="7696200" y="990600"/>
              <a:chExt cx="1066800" cy="164660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696200" y="990600"/>
                <a:ext cx="1066800" cy="1646605"/>
              </a:xfrm>
              <a:prstGeom prst="rect">
                <a:avLst/>
              </a:prstGeom>
              <a:noFill/>
              <a:ln w="12700" cap="sq">
                <a:solidFill>
                  <a:schemeClr val="bg2">
                    <a:lumMod val="2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800" i="1" dirty="0" smtClean="0"/>
                  <a:t>Persons Responsible</a:t>
                </a:r>
                <a:endParaRPr lang="en-US" sz="800" dirty="0"/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Judy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Abdimalik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Gloria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Charlotta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Denise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Aaron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Olivia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100" dirty="0" smtClean="0"/>
                  <a:t>Waverly</a:t>
                </a: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696200" y="1176992"/>
                <a:ext cx="1066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>
              <a:off x="533400" y="595193"/>
              <a:ext cx="1143000" cy="276999"/>
            </a:xfrm>
            <a:prstGeom prst="rect">
              <a:avLst/>
            </a:prstGeom>
            <a:solidFill>
              <a:srgbClr val="FDE4C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Organizational</a:t>
              </a:r>
              <a:endParaRPr lang="en-US" sz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" y="2390001"/>
            <a:ext cx="7010400" cy="2231380"/>
            <a:chOff x="533400" y="3758624"/>
            <a:chExt cx="7010400" cy="2231380"/>
          </a:xfrm>
        </p:grpSpPr>
        <p:sp>
          <p:nvSpPr>
            <p:cNvPr id="13" name="TextBox 12"/>
            <p:cNvSpPr txBox="1"/>
            <p:nvPr/>
          </p:nvSpPr>
          <p:spPr>
            <a:xfrm>
              <a:off x="533400" y="4035623"/>
              <a:ext cx="7010400" cy="1954381"/>
            </a:xfrm>
            <a:prstGeom prst="rect">
              <a:avLst/>
            </a:prstGeom>
            <a:solidFill>
              <a:schemeClr val="bg2">
                <a:lumMod val="90000"/>
                <a:alpha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1. Develop </a:t>
              </a:r>
              <a:r>
                <a:rPr lang="en-US" sz="1100" dirty="0"/>
                <a:t>a Marketing &amp; </a:t>
              </a:r>
              <a:r>
                <a:rPr lang="en-US" sz="1100" dirty="0" smtClean="0"/>
                <a:t>Campus Climate </a:t>
              </a:r>
              <a:r>
                <a:rPr lang="en-US" sz="1100" dirty="0"/>
                <a:t>Improvement Plan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2. Update </a:t>
              </a:r>
              <a:r>
                <a:rPr lang="en-US" sz="1100" dirty="0" smtClean="0"/>
                <a:t>Diversity Website/</a:t>
              </a:r>
              <a:r>
                <a:rPr lang="en-US" sz="900" dirty="0" smtClean="0"/>
                <a:t>With </a:t>
              </a:r>
              <a:r>
                <a:rPr lang="en-US" sz="1100" dirty="0" smtClean="0"/>
                <a:t>Improved Relevance</a:t>
              </a:r>
              <a:r>
                <a:rPr lang="en-US" sz="1100" dirty="0" smtClean="0"/>
                <a:t>, </a:t>
              </a:r>
              <a:r>
                <a:rPr lang="en-US" sz="1100" dirty="0" smtClean="0"/>
                <a:t>Placement </a:t>
              </a:r>
              <a:r>
                <a:rPr lang="en-US" sz="1100" dirty="0" smtClean="0"/>
                <a:t>&amp; Better Access from Mesa Website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3. Develop </a:t>
              </a:r>
              <a:r>
                <a:rPr lang="en-US" sz="1100" dirty="0" smtClean="0"/>
                <a:t>Diversity Committee Rack Card &amp; Distribute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4. Establish </a:t>
              </a:r>
              <a:r>
                <a:rPr lang="en-US" sz="1100" dirty="0" smtClean="0"/>
                <a:t>Diversity Committee Newsletter &amp; Disseminate Broadly at Regularly Established Intervals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5. Order </a:t>
              </a:r>
              <a:r>
                <a:rPr lang="en-US" sz="1100" dirty="0" smtClean="0"/>
                <a:t>items to Market Diversity Committee &amp; Establish Avenues of Dissemination, Including Student Giveaways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6. Establish </a:t>
              </a:r>
              <a:r>
                <a:rPr lang="en-US" sz="1100" dirty="0" smtClean="0"/>
                <a:t>a Room on Campus Accessible to Everyone for Reflection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7. Send </a:t>
              </a:r>
              <a:r>
                <a:rPr lang="en-US" sz="1100" dirty="0" smtClean="0"/>
                <a:t>out Diversity Tips via E-Mail at Regular Intervals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8. Publish </a:t>
              </a:r>
              <a:r>
                <a:rPr lang="en-US" sz="1100" dirty="0" smtClean="0"/>
                <a:t>Articles in campus and community Print Media as well as Online/Blog Posts, etc.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 9. Disseminate </a:t>
              </a:r>
              <a:r>
                <a:rPr lang="en-US" sz="1100" dirty="0" smtClean="0"/>
                <a:t>Notices </a:t>
              </a:r>
              <a:r>
                <a:rPr lang="en-US" sz="1100" dirty="0" smtClean="0"/>
                <a:t>For Events </a:t>
              </a:r>
              <a:r>
                <a:rPr lang="en-US" sz="1100" dirty="0" smtClean="0"/>
                <a:t>Associated with Nationally Recognized Heritage Days &amp; Equity Rights Days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10.Design </a:t>
              </a:r>
              <a:r>
                <a:rPr lang="en-US" sz="1100" dirty="0"/>
                <a:t>and Prepare a short Diversity Media Presentation for use at Dept., School or Senate </a:t>
              </a:r>
              <a:r>
                <a:rPr lang="en-US" sz="1100" dirty="0" smtClean="0"/>
                <a:t>Meetings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11.Develop </a:t>
              </a:r>
              <a:r>
                <a:rPr lang="en-US" sz="1100" dirty="0" smtClean="0"/>
                <a:t>a Diversity Awards Program recognizing those who have supported diversity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3400" y="3758624"/>
              <a:ext cx="3886200" cy="276999"/>
            </a:xfrm>
            <a:prstGeom prst="rect">
              <a:avLst/>
            </a:prstGeom>
            <a:solidFill>
              <a:srgbClr val="FDE4C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Marketing/Improving the Campus Environment</a:t>
              </a:r>
              <a:endParaRPr lang="en-US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4752201"/>
            <a:ext cx="7010400" cy="1892826"/>
            <a:chOff x="457200" y="4780002"/>
            <a:chExt cx="7010400" cy="1892826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5057001"/>
              <a:ext cx="7010400" cy="1615827"/>
            </a:xfrm>
            <a:prstGeom prst="rect">
              <a:avLst/>
            </a:prstGeom>
            <a:solidFill>
              <a:schemeClr val="bg2">
                <a:lumMod val="90000"/>
                <a:alpha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1. Participate </a:t>
              </a:r>
              <a:r>
                <a:rPr lang="en-US" sz="1100" dirty="0"/>
                <a:t>in SafeZone Training at SDSU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2. Design </a:t>
              </a:r>
              <a:r>
                <a:rPr lang="en-US" sz="1100" dirty="0" smtClean="0"/>
                <a:t>a Strategy for Personal/Professional Development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3. Conduct </a:t>
              </a:r>
              <a:r>
                <a:rPr lang="en-US" sz="1100" dirty="0" smtClean="0"/>
                <a:t>SafeZone Training on Mesa Campus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4. Provide </a:t>
              </a:r>
              <a:r>
                <a:rPr lang="en-US" sz="1100" dirty="0" smtClean="0"/>
                <a:t>FLEX Workshops (</a:t>
              </a:r>
              <a:r>
                <a:rPr lang="en-US" sz="1000" i="1" dirty="0" smtClean="0"/>
                <a:t>incl. Cultural Proficiency Events</a:t>
              </a:r>
              <a:r>
                <a:rPr lang="en-US" sz="1100" dirty="0" smtClean="0"/>
                <a:t>)  for Faculty, Staff, Students and Community Partners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5. </a:t>
              </a:r>
              <a:r>
                <a:rPr lang="en-US" sz="1100" smtClean="0"/>
                <a:t>Develop &amp;</a:t>
              </a:r>
              <a:r>
                <a:rPr lang="en-US" sz="1100"/>
                <a:t> </a:t>
              </a:r>
              <a:r>
                <a:rPr lang="en-US" sz="1100" smtClean="0"/>
                <a:t>Coordinate </a:t>
              </a:r>
              <a:r>
                <a:rPr lang="en-US" sz="1100" dirty="0" smtClean="0"/>
                <a:t>Film/Discussion Events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6. Design a Short </a:t>
              </a:r>
              <a:r>
                <a:rPr lang="en-US" sz="1100" dirty="0"/>
                <a:t>M</a:t>
              </a:r>
              <a:r>
                <a:rPr lang="en-US" sz="1100" dirty="0" smtClean="0"/>
                <a:t>edia </a:t>
              </a:r>
              <a:r>
                <a:rPr lang="en-US" sz="1100" dirty="0"/>
                <a:t>P</a:t>
              </a:r>
              <a:r>
                <a:rPr lang="en-US" sz="1100" dirty="0" smtClean="0"/>
                <a:t>resentation </a:t>
              </a:r>
              <a:r>
                <a:rPr lang="en-US" sz="1100" dirty="0" smtClean="0"/>
                <a:t>to Share </a:t>
              </a:r>
              <a:r>
                <a:rPr lang="en-US" sz="1100" dirty="0"/>
                <a:t>d</a:t>
              </a:r>
              <a:r>
                <a:rPr lang="en-US" sz="1100" dirty="0" smtClean="0"/>
                <a:t>uring Department/School Meetings 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7. Conduct </a:t>
              </a:r>
              <a:r>
                <a:rPr lang="en-US" sz="1100" dirty="0" smtClean="0"/>
                <a:t>a Cultural Unity Week, including Tents of Truth &amp; Festival of Colors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8. Obtain </a:t>
              </a:r>
              <a:r>
                <a:rPr lang="en-US" sz="1100" dirty="0" smtClean="0"/>
                <a:t>Feedback/Evaluation at all Presentations, Trainings or Professional Development </a:t>
              </a:r>
              <a:r>
                <a:rPr lang="en-US" sz="1100" dirty="0" smtClean="0"/>
                <a:t>Workshops</a:t>
              </a:r>
            </a:p>
            <a:p>
              <a:pPr marL="285750" indent="-285750">
                <a:buFont typeface="Wingdings" pitchFamily="2" charset="2"/>
                <a:buChar char="q"/>
              </a:pPr>
              <a:r>
                <a:rPr lang="en-US" sz="1100" dirty="0" smtClean="0"/>
                <a:t>9. Provide Workshops aimed at Integrating </a:t>
              </a:r>
              <a:r>
                <a:rPr lang="en-US" sz="1100" dirty="0"/>
                <a:t>D</a:t>
              </a:r>
              <a:r>
                <a:rPr lang="en-US" sz="1100" dirty="0" smtClean="0"/>
                <a:t>iversity into the Curriculum</a:t>
              </a:r>
              <a:endParaRPr lang="en-US" sz="11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4780002"/>
              <a:ext cx="2971800" cy="276999"/>
            </a:xfrm>
            <a:prstGeom prst="rect">
              <a:avLst/>
            </a:prstGeom>
            <a:solidFill>
              <a:srgbClr val="FDE4C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Personal/Professional Development Events</a:t>
              </a:r>
              <a:endParaRPr lang="en-US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696200" y="2895600"/>
            <a:ext cx="1066800" cy="1446550"/>
          </a:xfrm>
          <a:prstGeom prst="rect">
            <a:avLst/>
          </a:prstGeom>
          <a:noFill/>
          <a:ln w="12700" cap="sq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Aaron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Abdimalik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Kim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Lauren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Judy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Veronica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Jackie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_________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96200" y="4876800"/>
            <a:ext cx="1066800" cy="1785104"/>
          </a:xfrm>
          <a:prstGeom prst="rect">
            <a:avLst/>
          </a:prstGeom>
          <a:noFill/>
          <a:ln w="12700" cap="sq"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Denise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/>
              <a:t>Veronica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Sue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Jackie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Leslie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Gloria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Olivia</a:t>
            </a:r>
            <a:endParaRPr lang="en-US" sz="1100" dirty="0" smtClean="0"/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Michael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Judy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dirty="0" smtClean="0"/>
              <a:t>Abdimalik</a:t>
            </a: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3720543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</TotalTime>
  <Words>439</Words>
  <Application>Microsoft Office PowerPoint</Application>
  <PresentationFormat>On-screen Show (4:3)</PresentationFormat>
  <Paragraphs>62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Mesa College Diversity Committee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Mesa College Diversity Committee</dc:title>
  <dc:creator>test</dc:creator>
  <cp:lastModifiedBy>test</cp:lastModifiedBy>
  <cp:revision>71</cp:revision>
  <cp:lastPrinted>2014-11-07T05:50:15Z</cp:lastPrinted>
  <dcterms:created xsi:type="dcterms:W3CDTF">2014-08-13T17:35:47Z</dcterms:created>
  <dcterms:modified xsi:type="dcterms:W3CDTF">2014-12-06T03:32:50Z</dcterms:modified>
</cp:coreProperties>
</file>